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8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270678D-2C97-458B-A943-95868C258BF7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735BB17-1C00-49FB-A8DD-8D1C609694C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F65896A-E04F-431F-9461-E2DAEED3ED5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1A3B6A-2987-49B4-B048-69131F32B1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B00633-A3CC-44CB-90F6-D906CE9A78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ECCC4C-3814-4205-A348-EF7FBAC0B7A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F5BCEC-0AF3-4891-8B39-A5858246E1B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A18DD3-491C-4A49-AABC-871BE2CC87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399B2A-BB76-4FE2-86E8-F0042EE45C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98196D-D9DE-4D45-A827-71215F9E5F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4ABD50-3CBF-4820-9F34-B3D71997F3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A4F9F5-A995-4610-8CD7-D0BF49CD5B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98BE90-ED39-4A37-AE4F-DCEAF61E30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C7E946-A92E-4DFA-B41F-E6CD85EA58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D21AFB-EE8A-450B-9C75-E5E5D4427B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494556-5F84-4DBC-A04C-80F118544E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7A4BBE-9162-423F-8DFF-4D1F385252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11250A-0184-4986-BA19-F2D806482E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CEEF5C-BDA2-4822-A22C-FBB460865DF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1DB466-5B32-4173-952B-286A51DDEF2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E32B47-4D52-4AAC-9D9B-08FE933B58E4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F137E3C-3E1D-4046-A886-92DE85204108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E73D45-2B1B-4B1D-ACB4-77F3D6AECCFD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F91BB2-C81A-47E5-B21B-7D003B2AF1A6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63224B-ECC8-409F-8348-73E6D5DA3F3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554AD8-9AF7-4259-A68A-F11C233ABF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B17D377-A000-41EA-AC50-CF18F3459F27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6C3B92B-E00E-4AD0-8DD7-A47B77F4803E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A9BD2A-C41C-44A0-9CB0-3E04E9B8692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1C1A84B-19BA-4E51-BAF0-2A77C2D90ABA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49B454-17B3-4D89-BE60-3E87F227399F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676285-6C1E-4FE8-B495-CB2E81DCC47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CA9681E-7B52-4D61-8139-025578CECEEB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77C7C4F-D157-4371-87A4-E71993B018BD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DDB402-33BA-4104-AF40-1EF43F2E7BFC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9ABD662-B0DF-455E-BF13-F25641FD03D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B9FC50-A756-49EA-81FC-D52AFF6A30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CA05626-BD2C-494F-9CCB-AA7B4B6F0466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745AC98-F740-4371-8720-4EA99B887D69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3D88B4E-1C88-445C-8DA8-5012B71BF0C1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D9DC84A-8B63-4B3D-B0C4-99A49936E884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93A77B7-5159-4E3D-8B14-2C7ECE702415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77FAF1C-7377-41A1-B03B-8F0BFC6D6D54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83E5B2-8CC6-49CA-9C84-AAD4219DBA31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E662F63-04AC-46BD-BFEF-FA6071DA62C6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4B13A7D-1117-4CB4-90D7-2CFDA272CDFA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DA509E0-DFB9-4219-B990-43D058B128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07A203-2E3C-4155-9A20-214B0BBAB43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C0F197A-5FB7-4025-AF59-15052D2241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84437C1-D7A1-4136-910D-128A50CE45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EBD6CD4-70FC-4B79-9750-0DD4617196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CC78A8F-B878-4B9D-9315-8CF7015D49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09D8942-23CD-489E-9A94-220F78D698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F360D01-0E66-41B1-AF05-A6CE959FCF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611275B-74D1-4421-A643-1D9FFCC1BD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0E70465-E9EA-45C6-BD9C-6BCF5514FC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7E308FE-77FD-4816-B0A4-A096AEEE26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3BC8A51-20D6-408C-BA70-4D791527526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9021D4-2C8C-4DAC-8B75-56707F8A3F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1A9D1D4-674D-4958-BE47-FD316A7340E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CC4F6DE-83F4-4D0F-B334-443EB1C4CD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EBCD8AA-51B2-4E94-9915-0DA4F4E5ED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17E635C-6350-4793-827F-5C0CA876A1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AE3FF2A-83BA-4BE9-BB21-231AEA05AD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FB53C8C-19FC-4B1E-90ED-975A250212B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D8CB453-4D44-49EC-AD44-D48F086929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325EAA1-69A4-44B0-A0F5-5ABDA5E26A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07D5C89-591A-491D-BFB6-DEF50DD323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2B6CE3B-CD9B-4E0D-92EF-0490DE737D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8EC2C7-BF48-4BDE-B46D-B8D0D8C8AF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1FFAA71-1117-45F3-BEAA-EC30247673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BB6654D-5DCD-4AE1-AC5F-843FB3B3A63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E57951A-A6FF-4508-A81F-3A5B2660AF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1E52C8B-837C-4393-A730-298AD41521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55AD171-2E8C-4116-B5FB-1BDE49257B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557C78F-0716-478F-9D4C-E87050581F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1CF8A8B-6345-44A4-AF89-3FC3390FF1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3B3D501-C097-450E-AF76-AFFBACFC5B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93A476D-E26F-44CC-8D79-BA484932A1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A879822-AC6D-416C-94BB-FF7F060E1D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152CF7-0BF4-4982-A890-BC0359531D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9CA64AB-6524-4C48-9C2F-030F8C0496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9C18C3B-08BA-4B39-99EB-E1DB5F520E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8562711-ABB8-41C0-A33F-D0D4639E85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6A3FB2B-6C0C-4BE4-8170-AD3A75FF7D6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1927A77-3894-4990-8D72-1E5126EF5F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E7632E-6815-4485-A465-EF90619F6A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424EEAD-67E6-495E-A259-B2CB0FCDEF3A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4FA5E996-AEF8-47F9-96A5-04AB781ECC77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54223A1-1AB6-406F-9DED-43B40ED83A4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85759D7-E2DA-408D-9706-80CCA992B1A4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5A29027-4994-485B-B9E1-FF472DC1D584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BEBFD53-C2E0-4313-AF27-75FB6BC2EF5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5CF1B4FC-7F5F-4383-B9B2-3573D43C522F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2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From ISACA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Emphasizes that IT / I&amp;T-related risks transcend categories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risk might be operational, strategic, or compliance in nature depending on context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Each risk must be mapped into the enterprise risk taxonomy rather than being managed in isolation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Describes risk scenario construction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Evaluates asset, threat, event, vulnerability, impact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Helps classify risk type and category more precisely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Recommends aligning IT risk management with ERM 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that categories and types are consistent across the enterprise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 Perspective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DRI emphasizes resilience more than taxonomy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Glossary for Resilience defines key resilience terms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Acceptable risk,” “impact tolerance,” “capability loss”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Links into risk classification work.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categories are often mapped to critical functions and their exposures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how strategic, operational, compliance, or reputational risks threaten continuity of key services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Classifying risk types helps in BIA, risk assessment, and response planning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DRII’s annual risk and resilience trends report highlights common operational and emerging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Serves as de facto risk categories in practice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cyber events, IT disruptions, reputational issues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types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Process risks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Arise from failures or inefficiencies in internal business or IT processes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Ineffective change management leading to deployment errors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Manual data entry processes causing transaction inaccuracies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Poorly defined incident escalation procedures delaying recovery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Impact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May cause operational disruptions, reduced service quality, or compliance violations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and resilience practices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Implement process standardization through Standard Operating Procedures (SOPs)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Embed control checkpoints and automated validations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Regularly test recovery and continuity procedures to ensure process resilience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continuous improvement and root cause analysis (RCA) to strengthen weak processes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types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1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Product risks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Associated with the design, development, quality, or delivery of a product or service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Includes software quality, security vulnerabilities, and service reliability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Defective software releases impacting customer experience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Unpatched vulnerabilities in customer-facing applications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Inadequate testing during product lifecycle phases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Impact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Loss of customer trust, reputational damage, or financial penalties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service downtime or noncompliance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and resilience practices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Apply QA and DevSecOps practices throughout the product lifecycle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Perform risk-based testing (RBT) to prioritize testing of high-impact areas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configuration management to track and control software versions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Maintain rollback and failover mechanisms for resilience during releases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types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1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Business risks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Affect the organization’s ability to achieve strategic, financial, or regulatory objectives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Often arise from the external environment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market, competitors, legislation changes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Or from internal governance and decision-making weaknesses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overestimating the organization’s capability or ignoring market data and analyses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incompetent executives or toxic work environments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types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Business risk subtypes</a:t>
            </a:r>
            <a:endParaRPr b="0" lang="en-CA" sz="22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282320" y="1789200"/>
            <a:ext cx="8470800" cy="3794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correlations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1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Asset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Anything of value to the organization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Financial assets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Information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Business and supporting processes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Infrastructure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People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Reputation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= Threat × Vulnerability × Asset Value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is a refinement of the terminology from before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outcome can be thought of as the negative impact on the value of an asset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Without an asset to protect, there is no risk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Without a vulnerability, threats have no entry point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Without a control, the risk remains unmitigated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correlations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1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Correlations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2200" spc="-1" strike="noStrike">
                <a:latin typeface="Nirmala UI Semilight"/>
              </a:rPr>
              <a:t>Assets</a:t>
            </a:r>
            <a:r>
              <a:rPr b="0" lang="en-CA" sz="2200" spc="-1" strike="noStrike">
                <a:latin typeface="Nirmala UI Semilight"/>
              </a:rPr>
              <a:t> are protected by </a:t>
            </a:r>
            <a:r>
              <a:rPr b="0" i="1" lang="en-CA" sz="2200" spc="-1" strike="noStrike">
                <a:latin typeface="Nirmala UI Semilight"/>
              </a:rPr>
              <a:t>Controls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2200" spc="-1" strike="noStrike">
                <a:latin typeface="Nirmala UI Semilight"/>
              </a:rPr>
              <a:t>Assets</a:t>
            </a:r>
            <a:r>
              <a:rPr b="0" lang="en-CA" sz="2200" spc="-1" strike="noStrike">
                <a:latin typeface="Nirmala UI Semilight"/>
              </a:rPr>
              <a:t> are exposed via </a:t>
            </a:r>
            <a:r>
              <a:rPr b="0" i="1" lang="en-CA" sz="2200" spc="-1" strike="noStrike">
                <a:latin typeface="Nirmala UI Semilight"/>
              </a:rPr>
              <a:t>Vulnerabilities</a:t>
            </a:r>
            <a:r>
              <a:rPr b="0" lang="en-CA" sz="2200" spc="-1" strike="noStrike">
                <a:latin typeface="Nirmala UI Semilight"/>
              </a:rPr>
              <a:t>  </a:t>
            </a:r>
            <a:r>
              <a:rPr b="0" lang="en-CA" sz="2200" spc="-1" strike="noStrike">
                <a:latin typeface="Nirmala UI Semilight"/>
              </a:rPr>
              <a:t>	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2200" spc="-1" strike="noStrike">
                <a:latin typeface="Nirmala UI Semilight"/>
              </a:rPr>
              <a:t>Vulnerabilities</a:t>
            </a:r>
            <a:r>
              <a:rPr b="0" lang="en-CA" sz="2200" spc="-1" strike="noStrike">
                <a:latin typeface="Nirmala UI Semilight"/>
              </a:rPr>
              <a:t> are exploited by </a:t>
            </a:r>
            <a:r>
              <a:rPr b="0" i="1" lang="en-CA" sz="2200" spc="-1" strike="noStrike">
                <a:latin typeface="Nirmala UI Semilight"/>
              </a:rPr>
              <a:t>Threats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Exploited </a:t>
            </a:r>
            <a:r>
              <a:rPr b="0" i="1" lang="en-CA" sz="2200" spc="-1" strike="noStrike">
                <a:latin typeface="Nirmala UI Semilight"/>
              </a:rPr>
              <a:t>Vulnerabilities</a:t>
            </a:r>
            <a:r>
              <a:rPr b="0" lang="en-CA" sz="2200" spc="-1" strike="noStrike">
                <a:latin typeface="Nirmala UI Semilight"/>
              </a:rPr>
              <a:t> are </a:t>
            </a:r>
            <a:r>
              <a:rPr b="0" i="1" lang="en-CA" sz="2200" spc="-1" strike="noStrike">
                <a:latin typeface="Nirmala UI Semilight"/>
              </a:rPr>
              <a:t>Risk Events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2200" spc="-1" strike="noStrike">
                <a:latin typeface="Nirmala UI Semilight"/>
              </a:rPr>
              <a:t>Risk Events</a:t>
            </a:r>
            <a:r>
              <a:rPr b="0" lang="en-CA" sz="2200" spc="-1" strike="noStrike">
                <a:latin typeface="Nirmala UI Semilight"/>
              </a:rPr>
              <a:t> reduce the value of </a:t>
            </a:r>
            <a:r>
              <a:rPr b="0" i="1" lang="en-CA" sz="2200" spc="-1" strike="noStrike">
                <a:latin typeface="Nirmala UI Semilight"/>
              </a:rPr>
              <a:t>Assets</a:t>
            </a:r>
            <a:endParaRPr b="0" lang="en-CA" sz="22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2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Example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1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A bank’s customer facing banking interface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Asset</a:t>
            </a:r>
            <a:r>
              <a:rPr b="0" lang="en-CA" sz="1800" spc="-1" strike="noStrike">
                <a:latin typeface="Nirmala UI Semilight"/>
              </a:rPr>
              <a:t>: Online banking platform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Question: What sort of asset is this? Can it represent more that one actual asset?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Threat</a:t>
            </a:r>
            <a:r>
              <a:rPr b="0" lang="en-CA" sz="1800" spc="-1" strike="noStrike">
                <a:latin typeface="Nirmala UI Semilight"/>
              </a:rPr>
              <a:t>: Cybercriminal attempts to use stolen credentials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Vulnerability</a:t>
            </a:r>
            <a:r>
              <a:rPr b="0" lang="en-CA" sz="1800" spc="-1" strike="noStrike">
                <a:latin typeface="Nirmala UI Semilight"/>
              </a:rPr>
              <a:t>: Weak password policy and lack of two-factor authentication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</a:t>
            </a:r>
            <a:r>
              <a:rPr b="0" lang="en-CA" sz="1800" spc="-1" strike="noStrike">
                <a:latin typeface="Nirmala UI Semilight"/>
              </a:rPr>
              <a:t>: Unauthorized access to customer accounts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Control</a:t>
            </a:r>
            <a:r>
              <a:rPr b="0" lang="en-CA" sz="1800" spc="-1" strike="noStrike">
                <a:latin typeface="Nirmala UI Semilight"/>
              </a:rPr>
              <a:t>: Implement MFA, monitor failed login attempts, perform security testing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Integration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1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Integration with risk management lifecycle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Both ISACA and DRI emphasize continuous improvement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 assets and threats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Assess vulnerabilities and risks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Design and implement controls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Monitor effectiveness and adapt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Review after incidents for continual improvement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Continuous feedback loop strengthens operational resilience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Internal vs. External Threats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157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Internal threats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Internal threats originate within the organization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Come from employees, contractors, systems, or processes that are part of the enterprise environment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May be intentional (malicious actions) or unintentional (accidents, negligence, process errors)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2388600" y="2833920"/>
            <a:ext cx="6932880" cy="3332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Internal vs. External Threats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0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Internal threats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Key drivers (root causes) 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Lack of security awareness training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Weak role-based access control and monitoring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Poor process documentation and change governance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Inadequate separation of duties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and resilience strategies examples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Preventive controls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Implement least-privilege access and multi-factor authentication (MFA)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Conduct employee security training and periodic awareness refreshers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Detective controls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Monitor logs and behavior analytics for anomalous activities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Employ data loss prevention (DLP) tools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Corrective controls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Ensure backup, recovery, and version control systems are robust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post-incident reviews to strengthen process maturity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DLP Tools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0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Data Loss Prevention (DLP) tools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  <a:ea typeface="Noto Sans CJK SC"/>
              </a:rPr>
              <a:t>Security solutions designed to detect, monitor, and protect sensitive data </a:t>
            </a:r>
            <a:r>
              <a:rPr b="0" lang="en-CA" sz="1800" spc="-1" strike="noStrike">
                <a:latin typeface="Nirmala UI Semilight"/>
              </a:rPr>
              <a:t>to prevent unauthorized access, leakage, or exfiltration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Monitors when data is in use, in motion, or at rest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100" spc="-1" strike="noStrike">
                <a:latin typeface="Nirmala UI Semilight"/>
              </a:rPr>
              <a:t>Core functions</a:t>
            </a:r>
            <a:endParaRPr b="0" lang="en-CA" sz="21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Data discovery and classification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Scans systems, databases, and endpoints to identify sensitive or regulated data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personal, financial, or proprietary information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Applies classification tags for monitoring and enforcement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Correlates with DAMA best practices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DLP Tools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0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100" spc="-1" strike="noStrike">
                <a:latin typeface="Nirmala UI Semilight"/>
              </a:rPr>
              <a:t>Core functions</a:t>
            </a:r>
            <a:endParaRPr b="0" lang="en-CA" sz="21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Policy enforcement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Defines rules that restrict how sensitive data can be accessed, transferred, or shared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blocking external email attachments containing credit card numbers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Monitoring and detection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Tracks data movements across endpoints, networks, and cloud environments to detect policy violations or unusual activity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Incident response and reporting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Alerts administrators, quarantines data, or blocks transmission when a potential data loss event occurs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Generates reports for compliance audits and investigations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Internal vs. External Threats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222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External threats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External threats originate outside the organization’s boundaries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Driven by actors or forces not under the organization’s control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cybercriminals, competitors, environmental factors, and geopolitical events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Often exploit vulnerabilities introduced by technology exposure, supply chain dependencies, or public-facing systems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2388600" y="3409200"/>
            <a:ext cx="6009120" cy="2888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Internal vs. External Threats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0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External threats</a:t>
            </a:r>
            <a:endParaRPr b="0" lang="en-CA" sz="22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Key driver (root causes) examples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Increased exposure from digital transformation and cloud services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Globalized supply chains with interdependencies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Rapidly evolving threat landscape (e.g., AI-driven attacks)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Natural and geopolitical instability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Internal vs. External Threats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50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Preventive control examples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Perform vendor risk assessments and due diligence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Implement perimeter defences, intrusion detection, and patch management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Design geographically diverse continuity and recovery sites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Detective controls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Continuous monitoring of external threat intelligence feeds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Establish Security Operations Centers (SOC) or Managed Detection and Response (MDR) partnerships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Corrective controls: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Test disaster recovery and continuity plans regularly.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Include supply chain resilience in risk assessments and contracts.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Internal vs. External Threats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1742040" y="1345680"/>
            <a:ext cx="7439400" cy="4107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376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Risk typology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In this module we will explore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 taxonomy of risk categories and risk types  with mapping into IT / resilience contexts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How these risks intersect with IT, cyber, and resilience (DRII) considerations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Classifying real-world risk scenarios into categories/types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159680" y="1852920"/>
            <a:ext cx="4501800" cy="3430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Introduction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Not all risks are equal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We need consistent categories so we can structure governance, allocate resources, monitor, and respond to events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ISACA Risk IT Framework, treats “IT-related risk” as one component among other enterprise risk categories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strategic, operational, compliance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thinking (DRII) views risks not just by domain but by their impact on continuity and recovery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Meaning the taxonomy of risks must link to resilience design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Categories (Enterprise-Level)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These are the “buckets” under which risks are grouped at the enterprise ERM level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next slide is a standard categorization often used in ERM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Cross-referenced with  IT examples and notes on resilience connection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Additional categories sometimes used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Financial  or credit risk (especially in banks) arising from credit defaults, market swings  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Market or competitive risk:  if tech investments fail to yield competitive advantage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External risk: natural disasters, climate, supply chain shock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In practice, an organization may tailor or add more categories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Butt the core four on the next are widely used and map well into risk governance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Categories (Enterprise-Level)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549000" y="1437480"/>
            <a:ext cx="11066040" cy="4028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types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143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Risk categories are broad domains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types are more detailed classifications of how risk can arise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Typically by source or nature of failure or deviation 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444240" y="2682360"/>
            <a:ext cx="11066040" cy="2989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types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Sometimes we see subtypes as a result of blending</a:t>
            </a:r>
            <a:endParaRPr b="0" lang="en-CA" sz="22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Legal and regulatory risk: often under “Business / Legal / Financial”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Technology and infrastructure risk: overlaps “Product / Technology”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Third-party and supplier risk: can be a composite of process, product, legal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Information and data risk:  cross cuts confidentiality, integrity and availability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Often treated as a separate axis because it cuts across process/product types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200" spc="-1" strike="noStrike">
                <a:latin typeface="Nirmala UI Semilight"/>
              </a:rPr>
              <a:t>Risk types can be viewed as modes of failure with categories as domains of impact</a:t>
            </a:r>
            <a:endParaRPr b="0" lang="en-CA" sz="22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2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Mapping: Category × Type Matrix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209600" y="1519200"/>
            <a:ext cx="8713800" cy="3427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165856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2025-10-07T13:15:30Z</cp:lastPrinted>
  <dcterms:modified xsi:type="dcterms:W3CDTF">2025-12-17T14:24:24Z</dcterms:modified>
  <cp:revision>9049</cp:revision>
  <dc:subject>Risk/Resiliency Bootcamp</dc:subject>
  <dc:title>2. Risk Categories &amp; Types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